
<file path=[Content_Types].xml><?xml version="1.0" encoding="utf-8"?>
<Types xmlns="http://schemas.openxmlformats.org/package/2006/content-types">
  <Override PartName="/ppt/slides/slide12.xml" ContentType="application/vnd.openxmlformats-officedocument.presentationml.slide+xml"/>
  <Override PartName="/ppt/slides/slide46.xml" ContentType="application/vnd.openxmlformats-officedocument.presentationml.slide+xml"/>
  <Override PartName="/ppt/slideLayouts/slideLayout8.xml" ContentType="application/vnd.openxmlformats-officedocument.presentationml.slideLayout+xml"/>
  <Override PartName="/ppt/slides/slide22.xml" ContentType="application/vnd.openxmlformats-officedocument.presentationml.slide+xml"/>
  <Override PartName="/ppt/slides/slide28.xml" ContentType="application/vnd.openxmlformats-officedocument.presentationml.slide+xml"/>
  <Override PartName="/ppt/slides/slide2.xml" ContentType="application/vnd.openxmlformats-officedocument.presentationml.slide+xml"/>
  <Override PartName="/docProps/app.xml" ContentType="application/vnd.openxmlformats-officedocument.extended-properties+xml"/>
  <Override PartName="/ppt/slides/slide30.xml" ContentType="application/vnd.openxmlformats-officedocument.presentationml.slide+xml"/>
  <Override PartName="/ppt/slides/slide35.xml" ContentType="application/vnd.openxmlformats-officedocument.presentationml.slide+xml"/>
  <Override PartName="/ppt/slides/slide42.xml" ContentType="application/vnd.openxmlformats-officedocument.presentationml.slide+xml"/>
  <Override PartName="/ppt/slides/slide36.xml" ContentType="application/vnd.openxmlformats-officedocument.presentationml.slide+xml"/>
  <Override PartName="/ppt/slides/slide11.xml" ContentType="application/vnd.openxmlformats-officedocument.presentationml.slide+xml"/>
  <Override PartName="/ppt/slides/slide18.xml" ContentType="application/vnd.openxmlformats-officedocument.presentationml.slide+xml"/>
  <Override PartName="/ppt/slides/slide47.xml" ContentType="application/vnd.openxmlformats-officedocument.presentationml.slide+xml"/>
  <Override PartName="/ppt/slides/slide45.xml" ContentType="application/vnd.openxmlformats-officedocument.presentationml.slide+xml"/>
  <Override PartName="/ppt/slideLayouts/slideLayout3.xml" ContentType="application/vnd.openxmlformats-officedocument.presentationml.slideLayout+xml"/>
  <Override PartName="/ppt/slides/slide21.xml" ContentType="application/vnd.openxmlformats-officedocument.presentationml.slide+xml"/>
  <Override PartName="/ppt/slides/slide50.xml" ContentType="application/vnd.openxmlformats-officedocument.presentationml.slide+xml"/>
  <Override PartName="/ppt/slides/slide23.xml" ContentType="application/vnd.openxmlformats-officedocument.presentationml.slide+xml"/>
  <Override PartName="/ppt/slides/slide54.xml" ContentType="application/vnd.openxmlformats-officedocument.presentationml.slide+xml"/>
  <Override PartName="/ppt/slides/slide57.xml" ContentType="application/vnd.openxmlformats-officedocument.presentationml.slide+xml"/>
  <Override PartName="/ppt/slideLayouts/slideLayout5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s/slide52.xml" ContentType="application/vnd.openxmlformats-officedocument.presentationml.slide+xml"/>
  <Override PartName="/ppt/slides/slide1.xml" ContentType="application/vnd.openxmlformats-officedocument.presentationml.slide+xml"/>
  <Override PartName="/ppt/slides/slide51.xml" ContentType="application/vnd.openxmlformats-officedocument.presentationml.slide+xml"/>
  <Default Extension="xml" ContentType="application/xml"/>
  <Override PartName="/ppt/slides/slide7.xml" ContentType="application/vnd.openxmlformats-officedocument.presentationml.slide+xml"/>
  <Override PartName="/ppt/slides/slide26.xml" ContentType="application/vnd.openxmlformats-officedocument.presentationml.slide+xml"/>
  <Override PartName="/ppt/slideMasters/slideMaster1.xml" ContentType="application/vnd.openxmlformats-officedocument.presentationml.slideMaster+xml"/>
  <Override PartName="/ppt/slides/slide58.xml" ContentType="application/vnd.openxmlformats-officedocument.presentationml.slide+xml"/>
  <Override PartName="/ppt/slides/slide62.xml" ContentType="application/vnd.openxmlformats-officedocument.presentationml.slide+xml"/>
  <Override PartName="/ppt/viewProps.xml" ContentType="application/vnd.openxmlformats-officedocument.presentationml.viewProps+xml"/>
  <Override PartName="/ppt/slides/slide25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0.xml" ContentType="application/vnd.openxmlformats-officedocument.presentationml.slideLayout+xml"/>
  <Override PartName="/ppt/slides/slide13.xml" ContentType="application/vnd.openxmlformats-officedocument.presentationml.slide+xml"/>
  <Override PartName="/ppt/slides/slide40.xml" ContentType="application/vnd.openxmlformats-officedocument.presentationml.slide+xml"/>
  <Override PartName="/ppt/slides/slide14.xml" ContentType="application/vnd.openxmlformats-officedocument.presentationml.slide+xml"/>
  <Override PartName="/ppt/slides/slide34.xml" ContentType="application/vnd.openxmlformats-officedocument.presentationml.slide+xml"/>
  <Override PartName="/ppt/slides/slide44.xml" ContentType="application/vnd.openxmlformats-officedocument.presentationml.slide+xml"/>
  <Override PartName="/ppt/slides/slide20.xml" ContentType="application/vnd.openxmlformats-officedocument.presentationml.slide+xml"/>
  <Override PartName="/ppt/slides/slide17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49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s/slide61.xml" ContentType="application/vnd.openxmlformats-officedocument.presentationml.slide+xml"/>
  <Override PartName="/ppt/slides/slide43.xml" ContentType="application/vnd.openxmlformats-officedocument.presentationml.slide+xml"/>
  <Override PartName="/ppt/slides/slide48.xml" ContentType="application/vnd.openxmlformats-officedocument.presentationml.slide+xml"/>
  <Override PartName="/ppt/theme/theme1.xml" ContentType="application/vnd.openxmlformats-officedocument.theme+xml"/>
  <Override PartName="/ppt/presentation.xml" ContentType="application/vnd.openxmlformats-officedocument.presentationml.presentation.main+xml"/>
  <Override PartName="/ppt/slideLayouts/slideLayout6.xml" ContentType="application/vnd.openxmlformats-officedocument.presentationml.slideLayout+xml"/>
  <Override PartName="/ppt/slides/slide5.xml" ContentType="application/vnd.openxmlformats-officedocument.presentationml.slide+xml"/>
  <Override PartName="/ppt/slides/slide37.xml" ContentType="application/vnd.openxmlformats-officedocument.presentationml.slide+xml"/>
  <Override PartName="/ppt/slides/slide10.xml" ContentType="application/vnd.openxmlformats-officedocument.presentationml.slide+xml"/>
  <Override PartName="/ppt/slides/slide59.xml" ContentType="application/vnd.openxmlformats-officedocument.presentationml.slide+xml"/>
  <Override PartName="/ppt/slides/slide33.xml" ContentType="application/vnd.openxmlformats-officedocument.presentationml.slide+xml"/>
  <Override PartName="/ppt/slideLayouts/slideLayout7.xml" ContentType="application/vnd.openxmlformats-officedocument.presentationml.slideLayout+xml"/>
  <Override PartName="/ppt/presProps.xml" ContentType="application/vnd.openxmlformats-officedocument.presentationml.presProps+xml"/>
  <Default Extension="jpeg" ContentType="image/jpeg"/>
  <Default Extension="png" ContentType="image/png"/>
  <Override PartName="/ppt/slides/slide3.xml" ContentType="application/vnd.openxmlformats-officedocument.presentationml.slide+xml"/>
  <Override PartName="/ppt/slides/slide4.xml" ContentType="application/vnd.openxmlformats-officedocument.presentationml.slide+xml"/>
  <Default Extension="tiff" ContentType="image/tiff"/>
  <Override PartName="/ppt/slides/slide27.xml" ContentType="application/vnd.openxmlformats-officedocument.presentationml.slide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ppt/slides/slide56.xml" ContentType="application/vnd.openxmlformats-officedocument.presentationml.slide+xml"/>
  <Override PartName="/ppt/slides/slide8.xml" ContentType="application/vnd.openxmlformats-officedocument.presentationml.slide+xml"/>
  <Override PartName="/ppt/slides/slide31.xml" ContentType="application/vnd.openxmlformats-officedocument.presentationml.slide+xml"/>
  <Override PartName="/ppt/slides/slide15.xml" ContentType="application/vnd.openxmlformats-officedocument.presentationml.slide+xml"/>
  <Default Extension="bin" ContentType="application/vnd.openxmlformats-officedocument.presentationml.printerSettings"/>
  <Default Extension="rels" ContentType="application/vnd.openxmlformats-package.relationships+xml"/>
  <Override PartName="/ppt/slides/slide9.xml" ContentType="application/vnd.openxmlformats-officedocument.presentationml.slide+xml"/>
  <Override PartName="/ppt/slides/slide53.xml" ContentType="application/vnd.openxmlformats-officedocument.presentationml.slide+xml"/>
  <Override PartName="/ppt/slides/slide60.xml" ContentType="application/vnd.openxmlformats-officedocument.presentationml.slide+xml"/>
  <Override PartName="/ppt/slides/slide24.xml" ContentType="application/vnd.openxmlformats-officedocument.presentationml.slide+xml"/>
  <Override PartName="/ppt/slides/slide39.xml" ContentType="application/vnd.openxmlformats-officedocument.presentationml.slide+xml"/>
  <Override PartName="/ppt/slides/slide32.xml" ContentType="application/vnd.openxmlformats-officedocument.presentationml.slide+xml"/>
  <Override PartName="/ppt/slides/slide55.xml" ContentType="application/vnd.openxmlformats-officedocument.presentationml.slide+xml"/>
  <Override PartName="/ppt/slides/slide6.xml" ContentType="application/vnd.openxmlformats-officedocument.presentationml.slide+xml"/>
  <Override PartName="/ppt/slides/slide16.xml" ContentType="application/vnd.openxmlformats-officedocument.presentationml.slide+xml"/>
  <Override PartName="/ppt/slides/slide38.xml" ContentType="application/vnd.openxmlformats-officedocument.presentationml.slide+xml"/>
  <Default Extension="pdf" ContentType="application/pdf"/>
  <Override PartName="/ppt/slides/slide19.xml" ContentType="application/vnd.openxmlformats-officedocument.presentationml.slide+xml"/>
  <Override PartName="/ppt/slides/slide41.xml" ContentType="application/vnd.openxmlformats-officedocument.presentationml.slide+xml"/>
  <Override PartName="/ppt/slides/slide29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aveSubsetFonts="1" autoCompressPictures="0">
  <p:sldMasterIdLst>
    <p:sldMasterId id="2147483648" r:id="rId1"/>
  </p:sldMasterIdLst>
  <p:sldIdLst>
    <p:sldId id="256" r:id="rId2"/>
    <p:sldId id="257" r:id="rId3"/>
    <p:sldId id="268" r:id="rId4"/>
    <p:sldId id="258" r:id="rId5"/>
    <p:sldId id="267" r:id="rId6"/>
    <p:sldId id="266" r:id="rId7"/>
    <p:sldId id="259" r:id="rId8"/>
    <p:sldId id="264" r:id="rId9"/>
    <p:sldId id="276" r:id="rId10"/>
    <p:sldId id="277" r:id="rId11"/>
    <p:sldId id="278" r:id="rId12"/>
    <p:sldId id="279" r:id="rId13"/>
    <p:sldId id="280" r:id="rId14"/>
    <p:sldId id="281" r:id="rId15"/>
    <p:sldId id="282" r:id="rId16"/>
    <p:sldId id="283" r:id="rId17"/>
    <p:sldId id="284" r:id="rId18"/>
    <p:sldId id="285" r:id="rId19"/>
    <p:sldId id="286" r:id="rId20"/>
    <p:sldId id="287" r:id="rId21"/>
    <p:sldId id="288" r:id="rId22"/>
    <p:sldId id="289" r:id="rId23"/>
    <p:sldId id="290" r:id="rId24"/>
    <p:sldId id="291" r:id="rId25"/>
    <p:sldId id="292" r:id="rId26"/>
    <p:sldId id="293" r:id="rId27"/>
    <p:sldId id="294" r:id="rId28"/>
    <p:sldId id="295" r:id="rId29"/>
    <p:sldId id="296" r:id="rId30"/>
    <p:sldId id="297" r:id="rId31"/>
    <p:sldId id="298" r:id="rId32"/>
    <p:sldId id="299" r:id="rId33"/>
    <p:sldId id="300" r:id="rId34"/>
    <p:sldId id="301" r:id="rId35"/>
    <p:sldId id="302" r:id="rId36"/>
    <p:sldId id="303" r:id="rId37"/>
    <p:sldId id="262" r:id="rId38"/>
    <p:sldId id="265" r:id="rId39"/>
    <p:sldId id="304" r:id="rId40"/>
    <p:sldId id="305" r:id="rId41"/>
    <p:sldId id="306" r:id="rId42"/>
    <p:sldId id="307" r:id="rId43"/>
    <p:sldId id="308" r:id="rId44"/>
    <p:sldId id="309" r:id="rId45"/>
    <p:sldId id="310" r:id="rId46"/>
    <p:sldId id="311" r:id="rId47"/>
    <p:sldId id="312" r:id="rId48"/>
    <p:sldId id="313" r:id="rId49"/>
    <p:sldId id="314" r:id="rId50"/>
    <p:sldId id="317" r:id="rId51"/>
    <p:sldId id="260" r:id="rId52"/>
    <p:sldId id="263" r:id="rId53"/>
    <p:sldId id="261" r:id="rId54"/>
    <p:sldId id="275" r:id="rId55"/>
    <p:sldId id="269" r:id="rId56"/>
    <p:sldId id="271" r:id="rId57"/>
    <p:sldId id="273" r:id="rId58"/>
    <p:sldId id="274" r:id="rId59"/>
    <p:sldId id="315" r:id="rId60"/>
    <p:sldId id="272" r:id="rId61"/>
    <p:sldId id="270" r:id="rId62"/>
    <p:sldId id="316" r:id="rId6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normalViewPr>
    <p:restoredLeft sz="15620"/>
    <p:restoredTop sz="94660"/>
  </p:normalViewPr>
  <p:slideViewPr>
    <p:cSldViewPr snapToGrid="0" snapToObjects="1">
      <p:cViewPr varScale="1">
        <p:scale>
          <a:sx n="82" d="100"/>
          <a:sy n="82" d="100"/>
        </p:scale>
        <p:origin x="-1104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64" Type="http://schemas.openxmlformats.org/officeDocument/2006/relationships/printerSettings" Target="printerSettings/printerSettings1.bin"/><Relationship Id="rId60" Type="http://schemas.openxmlformats.org/officeDocument/2006/relationships/slide" Target="slides/slide59.xml"/><Relationship Id="rId39" Type="http://schemas.openxmlformats.org/officeDocument/2006/relationships/slide" Target="slides/slide38.xml"/><Relationship Id="rId7" Type="http://schemas.openxmlformats.org/officeDocument/2006/relationships/slide" Target="slides/slide6.xml"/><Relationship Id="rId43" Type="http://schemas.openxmlformats.org/officeDocument/2006/relationships/slide" Target="slides/slide42.xml"/><Relationship Id="rId25" Type="http://schemas.openxmlformats.org/officeDocument/2006/relationships/slide" Target="slides/slide24.xml"/><Relationship Id="rId10" Type="http://schemas.openxmlformats.org/officeDocument/2006/relationships/slide" Target="slides/slide9.xml"/><Relationship Id="rId50" Type="http://schemas.openxmlformats.org/officeDocument/2006/relationships/slide" Target="slides/slide49.xml"/><Relationship Id="rId63" Type="http://schemas.openxmlformats.org/officeDocument/2006/relationships/slide" Target="slides/slide62.xml"/><Relationship Id="rId17" Type="http://schemas.openxmlformats.org/officeDocument/2006/relationships/slide" Target="slides/slide16.xml"/><Relationship Id="rId9" Type="http://schemas.openxmlformats.org/officeDocument/2006/relationships/slide" Target="slides/slide8.xml"/><Relationship Id="rId18" Type="http://schemas.openxmlformats.org/officeDocument/2006/relationships/slide" Target="slides/slide17.xml"/><Relationship Id="rId27" Type="http://schemas.openxmlformats.org/officeDocument/2006/relationships/slide" Target="slides/slide26.xml"/><Relationship Id="rId14" Type="http://schemas.openxmlformats.org/officeDocument/2006/relationships/slide" Target="slides/slide13.xml"/><Relationship Id="rId4" Type="http://schemas.openxmlformats.org/officeDocument/2006/relationships/slide" Target="slides/slide3.xml"/><Relationship Id="rId28" Type="http://schemas.openxmlformats.org/officeDocument/2006/relationships/slide" Target="slides/slide27.xml"/><Relationship Id="rId45" Type="http://schemas.openxmlformats.org/officeDocument/2006/relationships/slide" Target="slides/slide44.xml"/><Relationship Id="rId58" Type="http://schemas.openxmlformats.org/officeDocument/2006/relationships/slide" Target="slides/slide57.xml"/><Relationship Id="rId42" Type="http://schemas.openxmlformats.org/officeDocument/2006/relationships/slide" Target="slides/slide41.xml"/><Relationship Id="rId6" Type="http://schemas.openxmlformats.org/officeDocument/2006/relationships/slide" Target="slides/slide5.xml"/><Relationship Id="rId49" Type="http://schemas.openxmlformats.org/officeDocument/2006/relationships/slide" Target="slides/slide48.xml"/><Relationship Id="rId44" Type="http://schemas.openxmlformats.org/officeDocument/2006/relationships/slide" Target="slides/slide43.xml"/><Relationship Id="rId19" Type="http://schemas.openxmlformats.org/officeDocument/2006/relationships/slide" Target="slides/slide18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2" Type="http://schemas.openxmlformats.org/officeDocument/2006/relationships/slide" Target="slides/slide1.xml"/><Relationship Id="rId46" Type="http://schemas.openxmlformats.org/officeDocument/2006/relationships/slide" Target="slides/slide45.xml"/><Relationship Id="rId57" Type="http://schemas.openxmlformats.org/officeDocument/2006/relationships/slide" Target="slides/slide56.xml"/><Relationship Id="rId59" Type="http://schemas.openxmlformats.org/officeDocument/2006/relationships/slide" Target="slides/slide58.xml"/><Relationship Id="rId35" Type="http://schemas.openxmlformats.org/officeDocument/2006/relationships/slide" Target="slides/slide34.xml"/><Relationship Id="rId51" Type="http://schemas.openxmlformats.org/officeDocument/2006/relationships/slide" Target="slides/slide50.xml"/><Relationship Id="rId55" Type="http://schemas.openxmlformats.org/officeDocument/2006/relationships/slide" Target="slides/slide54.xml"/><Relationship Id="rId31" Type="http://schemas.openxmlformats.org/officeDocument/2006/relationships/slide" Target="slides/slide30.xml"/><Relationship Id="rId34" Type="http://schemas.openxmlformats.org/officeDocument/2006/relationships/slide" Target="slides/slide33.xml"/><Relationship Id="rId40" Type="http://schemas.openxmlformats.org/officeDocument/2006/relationships/slide" Target="slides/slide39.xml"/><Relationship Id="rId62" Type="http://schemas.openxmlformats.org/officeDocument/2006/relationships/slide" Target="slides/slide61.xml"/><Relationship Id="rId66" Type="http://schemas.openxmlformats.org/officeDocument/2006/relationships/viewProps" Target="viewProps.xml"/><Relationship Id="rId36" Type="http://schemas.openxmlformats.org/officeDocument/2006/relationships/slide" Target="slides/slide35.xml"/><Relationship Id="rId1" Type="http://schemas.openxmlformats.org/officeDocument/2006/relationships/slideMaster" Target="slideMasters/slideMaster1.xml"/><Relationship Id="rId24" Type="http://schemas.openxmlformats.org/officeDocument/2006/relationships/slide" Target="slides/slide23.xml"/><Relationship Id="rId47" Type="http://schemas.openxmlformats.org/officeDocument/2006/relationships/slide" Target="slides/slide46.xml"/><Relationship Id="rId56" Type="http://schemas.openxmlformats.org/officeDocument/2006/relationships/slide" Target="slides/slide55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2" Type="http://schemas.openxmlformats.org/officeDocument/2006/relationships/slide" Target="slides/slide51.xml"/><Relationship Id="rId65" Type="http://schemas.openxmlformats.org/officeDocument/2006/relationships/presProps" Target="presProps.xml"/><Relationship Id="rId67" Type="http://schemas.openxmlformats.org/officeDocument/2006/relationships/theme" Target="theme/theme1.xml"/><Relationship Id="rId54" Type="http://schemas.openxmlformats.org/officeDocument/2006/relationships/slide" Target="slides/slide53.xml"/><Relationship Id="rId12" Type="http://schemas.openxmlformats.org/officeDocument/2006/relationships/slide" Target="slides/slide11.xml"/><Relationship Id="rId3" Type="http://schemas.openxmlformats.org/officeDocument/2006/relationships/slide" Target="slides/slide2.xml"/><Relationship Id="rId23" Type="http://schemas.openxmlformats.org/officeDocument/2006/relationships/slide" Target="slides/slide22.xml"/><Relationship Id="rId61" Type="http://schemas.openxmlformats.org/officeDocument/2006/relationships/slide" Target="slides/slide60.xml"/><Relationship Id="rId53" Type="http://schemas.openxmlformats.org/officeDocument/2006/relationships/slide" Target="slides/slide52.xml"/><Relationship Id="rId26" Type="http://schemas.openxmlformats.org/officeDocument/2006/relationships/slide" Target="slides/slide25.xml"/><Relationship Id="rId30" Type="http://schemas.openxmlformats.org/officeDocument/2006/relationships/slide" Target="slides/slide29.xml"/><Relationship Id="rId11" Type="http://schemas.openxmlformats.org/officeDocument/2006/relationships/slide" Target="slides/slide10.xml"/><Relationship Id="rId68" Type="http://schemas.openxmlformats.org/officeDocument/2006/relationships/tableStyles" Target="tableStyles.xml"/><Relationship Id="rId29" Type="http://schemas.openxmlformats.org/officeDocument/2006/relationships/slide" Target="slides/slide28.xml"/><Relationship Id="rId16" Type="http://schemas.openxmlformats.org/officeDocument/2006/relationships/slide" Target="slides/slide15.xml"/><Relationship Id="rId33" Type="http://schemas.openxmlformats.org/officeDocument/2006/relationships/slide" Target="slides/slide32.xml"/><Relationship Id="rId41" Type="http://schemas.openxmlformats.org/officeDocument/2006/relationships/slide" Target="slides/slide4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2" Type="http://schemas.openxmlformats.org/officeDocument/2006/relationships/slide" Target="slides/slide21.xml"/><Relationship Id="rId21" Type="http://schemas.openxmlformats.org/officeDocument/2006/relationships/slide" Target="slides/slide2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304A4-61D4-B841-B53F-552FA2C00D99}" type="datetimeFigureOut">
              <a:rPr lang="en-US" smtClean="0"/>
              <a:pPr/>
              <a:t>9/24/10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CE7EC-16D3-9C43-8B9D-CF596D30C2A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304A4-61D4-B841-B53F-552FA2C00D99}" type="datetimeFigureOut">
              <a:rPr lang="en-US" smtClean="0"/>
              <a:pPr/>
              <a:t>9/24/10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CE7EC-16D3-9C43-8B9D-CF596D30C2A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304A4-61D4-B841-B53F-552FA2C00D99}" type="datetimeFigureOut">
              <a:rPr lang="en-US" smtClean="0"/>
              <a:pPr/>
              <a:t>9/24/10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CE7EC-16D3-9C43-8B9D-CF596D30C2A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304A4-61D4-B841-B53F-552FA2C00D99}" type="datetimeFigureOut">
              <a:rPr lang="en-US" smtClean="0"/>
              <a:pPr/>
              <a:t>9/24/10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CE7EC-16D3-9C43-8B9D-CF596D30C2A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304A4-61D4-B841-B53F-552FA2C00D99}" type="datetimeFigureOut">
              <a:rPr lang="en-US" smtClean="0"/>
              <a:pPr/>
              <a:t>9/24/10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CE7EC-16D3-9C43-8B9D-CF596D30C2A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304A4-61D4-B841-B53F-552FA2C00D99}" type="datetimeFigureOut">
              <a:rPr lang="en-US" smtClean="0"/>
              <a:pPr/>
              <a:t>9/24/10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CE7EC-16D3-9C43-8B9D-CF596D30C2A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304A4-61D4-B841-B53F-552FA2C00D99}" type="datetimeFigureOut">
              <a:rPr lang="en-US" smtClean="0"/>
              <a:pPr/>
              <a:t>9/24/10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CE7EC-16D3-9C43-8B9D-CF596D30C2A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304A4-61D4-B841-B53F-552FA2C00D99}" type="datetimeFigureOut">
              <a:rPr lang="en-US" smtClean="0"/>
              <a:pPr/>
              <a:t>9/24/10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CE7EC-16D3-9C43-8B9D-CF596D30C2A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304A4-61D4-B841-B53F-552FA2C00D99}" type="datetimeFigureOut">
              <a:rPr lang="en-US" smtClean="0"/>
              <a:pPr/>
              <a:t>9/24/10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CE7EC-16D3-9C43-8B9D-CF596D30C2A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304A4-61D4-B841-B53F-552FA2C00D99}" type="datetimeFigureOut">
              <a:rPr lang="en-US" smtClean="0"/>
              <a:pPr/>
              <a:t>9/24/10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CE7EC-16D3-9C43-8B9D-CF596D30C2A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304A4-61D4-B841-B53F-552FA2C00D99}" type="datetimeFigureOut">
              <a:rPr lang="en-US" smtClean="0"/>
              <a:pPr/>
              <a:t>9/24/10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CE7EC-16D3-9C43-8B9D-CF596D30C2A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4" Type="http://schemas.openxmlformats.org/officeDocument/2006/relationships/slideLayout" Target="../slideLayouts/slideLayout4.xml"/><Relationship Id="rId10" Type="http://schemas.openxmlformats.org/officeDocument/2006/relationships/slideLayout" Target="../slideLayouts/slideLayout10.xml"/><Relationship Id="rId5" Type="http://schemas.openxmlformats.org/officeDocument/2006/relationships/slideLayout" Target="../slideLayouts/slideLayout5.xml"/><Relationship Id="rId7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9" Type="http://schemas.openxmlformats.org/officeDocument/2006/relationships/slideLayout" Target="../slideLayouts/slideLayout9.xml"/><Relationship Id="rId3" Type="http://schemas.openxmlformats.org/officeDocument/2006/relationships/slideLayout" Target="../slideLayouts/slideLayout3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7304A4-61D4-B841-B53F-552FA2C00D99}" type="datetimeFigureOut">
              <a:rPr lang="en-US" smtClean="0"/>
              <a:pPr/>
              <a:t>9/24/10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DCE7EC-16D3-9C43-8B9D-CF596D30C2A9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df"/><Relationship Id="rId3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df"/><Relationship Id="rId3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df"/><Relationship Id="rId3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df"/><Relationship Id="rId3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df"/><Relationship Id="rId3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df"/><Relationship Id="rId3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df"/><Relationship Id="rId3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df"/><Relationship Id="rId3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df"/><Relationship Id="rId3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df"/><Relationship Id="rId3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df"/><Relationship Id="rId3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df"/><Relationship Id="rId3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df"/><Relationship Id="rId3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df"/><Relationship Id="rId3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df"/><Relationship Id="rId3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df"/><Relationship Id="rId3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df"/><Relationship Id="rId3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df"/><Relationship Id="rId3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df"/><Relationship Id="rId3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df"/><Relationship Id="rId3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df"/><Relationship Id="rId3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df"/><Relationship Id="rId3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df"/><Relationship Id="rId3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df"/><Relationship Id="rId3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df"/><Relationship Id="rId3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df"/><Relationship Id="rId3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df"/><Relationship Id="rId3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df"/><Relationship Id="rId3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df"/><Relationship Id="rId3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df"/><Relationship Id="rId3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df"/><Relationship Id="rId3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df"/><Relationship Id="rId3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df"/><Relationship Id="rId3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df"/><Relationship Id="rId3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df"/><Relationship Id="rId3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df"/><Relationship Id="rId3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df"/><Relationship Id="rId3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df"/><Relationship Id="rId3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df"/><Relationship Id="rId3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df"/><Relationship Id="rId3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df"/><Relationship Id="rId3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df"/><Relationship Id="rId3" Type="http://schemas.openxmlformats.org/officeDocument/2006/relationships/image" Target="../media/image91.png"/><Relationship Id="rId1" Type="http://schemas.openxmlformats.org/officeDocument/2006/relationships/slideLayout" Target="../slideLayouts/slideLayout8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tiff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df"/><Relationship Id="rId3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df"/><Relationship Id="rId3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df"/><Relationship Id="rId3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Lab Presentation </a:t>
            </a:r>
            <a:r>
              <a:rPr lang="en-US" dirty="0" smtClean="0"/>
              <a:t>II: Attack of the Clones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Rohan </a:t>
            </a:r>
            <a:r>
              <a:rPr lang="en-US" dirty="0" err="1" smtClean="0"/>
              <a:t>Maddamsettti</a:t>
            </a:r>
            <a:r>
              <a:rPr lang="en-US" dirty="0" smtClean="0"/>
              <a:t> 9/24/2010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movie_graphs.pdf"/>
          <p:cNvPicPr>
            <a:picLocks noGrp="1" noChangeAspect="1"/>
          </p:cNvPicPr>
          <p:nvPr>
            <p:ph idx="1"/>
          </p:nvPr>
        </p:nvPicPr>
        <mc:AlternateContent>
          <mc:Choice xmlns:ma="http://schemas.microsoft.com/office/mac/drawingml/2008/main" Requires="ma">
            <p:blipFill>
              <a:blip r:embed="rId2"/>
              <a:srcRect l="-40915" r="-40915"/>
              <a:stretch>
                <a:fillRect/>
              </a:stretch>
            </p:blipFill>
          </mc:Choice>
          <mc:Fallback>
            <p:blipFill>
              <a:blip r:embed="rId3"/>
              <a:srcRect l="-40915" r="-40915"/>
              <a:stretch>
                <a:fillRect/>
              </a:stretch>
            </p:blipFill>
          </mc:Fallback>
        </mc:AlternateContent>
        <p:spPr/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movie_graphs.pdf"/>
          <p:cNvPicPr>
            <a:picLocks noGrp="1" noChangeAspect="1"/>
          </p:cNvPicPr>
          <p:nvPr>
            <p:ph idx="1"/>
          </p:nvPr>
        </p:nvPicPr>
        <mc:AlternateContent>
          <mc:Choice xmlns:ma="http://schemas.microsoft.com/office/mac/drawingml/2008/main" Requires="ma">
            <p:blipFill>
              <a:blip r:embed="rId2"/>
              <a:srcRect l="-40915" r="-40915"/>
              <a:stretch>
                <a:fillRect/>
              </a:stretch>
            </p:blipFill>
          </mc:Choice>
          <mc:Fallback>
            <p:blipFill>
              <a:blip r:embed="rId3"/>
              <a:srcRect l="-40915" r="-40915"/>
              <a:stretch>
                <a:fillRect/>
              </a:stretch>
            </p:blipFill>
          </mc:Fallback>
        </mc:AlternateContent>
        <p:spPr/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movie_graphs.pdf"/>
          <p:cNvPicPr>
            <a:picLocks noGrp="1" noChangeAspect="1"/>
          </p:cNvPicPr>
          <p:nvPr>
            <p:ph idx="1"/>
          </p:nvPr>
        </p:nvPicPr>
        <mc:AlternateContent>
          <mc:Choice xmlns:ma="http://schemas.microsoft.com/office/mac/drawingml/2008/main" Requires="ma">
            <p:blipFill>
              <a:blip r:embed="rId2"/>
              <a:srcRect l="-40915" r="-40915"/>
              <a:stretch>
                <a:fillRect/>
              </a:stretch>
            </p:blipFill>
          </mc:Choice>
          <mc:Fallback>
            <p:blipFill>
              <a:blip r:embed="rId3"/>
              <a:srcRect l="-40915" r="-40915"/>
              <a:stretch>
                <a:fillRect/>
              </a:stretch>
            </p:blipFill>
          </mc:Fallback>
        </mc:AlternateContent>
        <p:spPr/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movie_graphs.pdf"/>
          <p:cNvPicPr>
            <a:picLocks noGrp="1" noChangeAspect="1"/>
          </p:cNvPicPr>
          <p:nvPr>
            <p:ph idx="1"/>
          </p:nvPr>
        </p:nvPicPr>
        <mc:AlternateContent>
          <mc:Choice xmlns:ma="http://schemas.microsoft.com/office/mac/drawingml/2008/main" Requires="ma">
            <p:blipFill>
              <a:blip r:embed="rId2"/>
              <a:srcRect l="-40915" r="-40915"/>
              <a:stretch>
                <a:fillRect/>
              </a:stretch>
            </p:blipFill>
          </mc:Choice>
          <mc:Fallback>
            <p:blipFill>
              <a:blip r:embed="rId3"/>
              <a:srcRect l="-40915" r="-40915"/>
              <a:stretch>
                <a:fillRect/>
              </a:stretch>
            </p:blipFill>
          </mc:Fallback>
        </mc:AlternateContent>
        <p:spPr/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movie_graphs.pdf"/>
          <p:cNvPicPr>
            <a:picLocks noGrp="1" noChangeAspect="1"/>
          </p:cNvPicPr>
          <p:nvPr>
            <p:ph idx="1"/>
          </p:nvPr>
        </p:nvPicPr>
        <mc:AlternateContent>
          <mc:Choice xmlns:ma="http://schemas.microsoft.com/office/mac/drawingml/2008/main" Requires="ma">
            <p:blipFill>
              <a:blip r:embed="rId2"/>
              <a:srcRect l="-40915" r="-40915"/>
              <a:stretch>
                <a:fillRect/>
              </a:stretch>
            </p:blipFill>
          </mc:Choice>
          <mc:Fallback>
            <p:blipFill>
              <a:blip r:embed="rId3"/>
              <a:srcRect l="-40915" r="-40915"/>
              <a:stretch>
                <a:fillRect/>
              </a:stretch>
            </p:blipFill>
          </mc:Fallback>
        </mc:AlternateContent>
        <p:spPr/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movie_graphs.pdf"/>
          <p:cNvPicPr>
            <a:picLocks noGrp="1" noChangeAspect="1"/>
          </p:cNvPicPr>
          <p:nvPr>
            <p:ph idx="1"/>
          </p:nvPr>
        </p:nvPicPr>
        <mc:AlternateContent>
          <mc:Choice xmlns:ma="http://schemas.microsoft.com/office/mac/drawingml/2008/main" Requires="ma">
            <p:blipFill>
              <a:blip r:embed="rId2"/>
              <a:srcRect l="-40915" r="-40915"/>
              <a:stretch>
                <a:fillRect/>
              </a:stretch>
            </p:blipFill>
          </mc:Choice>
          <mc:Fallback>
            <p:blipFill>
              <a:blip r:embed="rId3"/>
              <a:srcRect l="-40915" r="-40915"/>
              <a:stretch>
                <a:fillRect/>
              </a:stretch>
            </p:blipFill>
          </mc:Fallback>
        </mc:AlternateContent>
        <p:spPr/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movie_graphs.pdf"/>
          <p:cNvPicPr>
            <a:picLocks noGrp="1" noChangeAspect="1"/>
          </p:cNvPicPr>
          <p:nvPr>
            <p:ph idx="1"/>
          </p:nvPr>
        </p:nvPicPr>
        <mc:AlternateContent>
          <mc:Choice xmlns:ma="http://schemas.microsoft.com/office/mac/drawingml/2008/main" Requires="ma">
            <p:blipFill>
              <a:blip r:embed="rId2"/>
              <a:srcRect l="-40915" r="-40915"/>
              <a:stretch>
                <a:fillRect/>
              </a:stretch>
            </p:blipFill>
          </mc:Choice>
          <mc:Fallback>
            <p:blipFill>
              <a:blip r:embed="rId3"/>
              <a:srcRect l="-40915" r="-40915"/>
              <a:stretch>
                <a:fillRect/>
              </a:stretch>
            </p:blipFill>
          </mc:Fallback>
        </mc:AlternateContent>
        <p:spPr/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 descr="movie_graphs.pdf"/>
          <p:cNvPicPr>
            <a:picLocks noGrp="1" noChangeAspect="1"/>
          </p:cNvPicPr>
          <p:nvPr>
            <p:ph idx="1"/>
          </p:nvPr>
        </p:nvPicPr>
        <mc:AlternateContent>
          <mc:Choice xmlns:ma="http://schemas.microsoft.com/office/mac/drawingml/2008/main" Requires="ma">
            <p:blipFill>
              <a:blip r:embed="rId2"/>
              <a:srcRect l="-40915" r="-40915"/>
              <a:stretch>
                <a:fillRect/>
              </a:stretch>
            </p:blipFill>
          </mc:Choice>
          <mc:Fallback>
            <p:blipFill>
              <a:blip r:embed="rId3"/>
              <a:srcRect l="-40915" r="-40915"/>
              <a:stretch>
                <a:fillRect/>
              </a:stretch>
            </p:blipFill>
          </mc:Fallback>
        </mc:AlternateContent>
        <p:spPr/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 descr="movie_graphs.pdf"/>
          <p:cNvPicPr>
            <a:picLocks noGrp="1" noChangeAspect="1"/>
          </p:cNvPicPr>
          <p:nvPr>
            <p:ph idx="1"/>
          </p:nvPr>
        </p:nvPicPr>
        <mc:AlternateContent>
          <mc:Choice xmlns:ma="http://schemas.microsoft.com/office/mac/drawingml/2008/main" Requires="ma">
            <p:blipFill>
              <a:blip r:embed="rId2"/>
              <a:srcRect l="-40915" r="-40915"/>
              <a:stretch>
                <a:fillRect/>
              </a:stretch>
            </p:blipFill>
          </mc:Choice>
          <mc:Fallback>
            <p:blipFill>
              <a:blip r:embed="rId3"/>
              <a:srcRect l="-40915" r="-40915"/>
              <a:stretch>
                <a:fillRect/>
              </a:stretch>
            </p:blipFill>
          </mc:Fallback>
        </mc:AlternateContent>
        <p:spPr/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movie_graphs.pdf"/>
          <p:cNvPicPr>
            <a:picLocks noGrp="1" noChangeAspect="1"/>
          </p:cNvPicPr>
          <p:nvPr>
            <p:ph idx="1"/>
          </p:nvPr>
        </p:nvPicPr>
        <mc:AlternateContent>
          <mc:Choice xmlns:ma="http://schemas.microsoft.com/office/mac/drawingml/2008/main" Requires="ma">
            <p:blipFill>
              <a:blip r:embed="rId2"/>
              <a:srcRect l="-40915" r="-40915"/>
              <a:stretch>
                <a:fillRect/>
              </a:stretch>
            </p:blipFill>
          </mc:Choice>
          <mc:Fallback>
            <p:blipFill>
              <a:blip r:embed="rId3"/>
              <a:srcRect l="-40915" r="-40915"/>
              <a:stretch>
                <a:fillRect/>
              </a:stretch>
            </p:blipFill>
          </mc:Fallback>
        </mc:AlternateContent>
        <p:spPr/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Genotyping Project</a:t>
            </a:r>
          </a:p>
          <a:p>
            <a:pPr>
              <a:buNone/>
            </a:pPr>
            <a:r>
              <a:rPr lang="en-US" dirty="0" smtClean="0"/>
              <a:t>	Analysis Pipeline</a:t>
            </a:r>
          </a:p>
          <a:p>
            <a:pPr>
              <a:buNone/>
            </a:pPr>
            <a:r>
              <a:rPr lang="en-US" dirty="0" smtClean="0"/>
              <a:t>    “Movie” of fixations over time</a:t>
            </a:r>
          </a:p>
          <a:p>
            <a:pPr>
              <a:buNone/>
            </a:pPr>
            <a:r>
              <a:rPr lang="en-US" dirty="0" smtClean="0"/>
              <a:t>    10K clone phylogeny</a:t>
            </a:r>
          </a:p>
          <a:p>
            <a:pPr>
              <a:buNone/>
            </a:pPr>
            <a:r>
              <a:rPr lang="en-US" dirty="0" smtClean="0"/>
              <a:t>    Clone/Mixed Data Comparisons</a:t>
            </a:r>
          </a:p>
          <a:p>
            <a:r>
              <a:rPr lang="en-US" dirty="0" smtClean="0"/>
              <a:t>  Repair Gene/Mutation Project: Current status and ideas.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movie_graphs.pdf"/>
          <p:cNvPicPr>
            <a:picLocks noGrp="1" noChangeAspect="1"/>
          </p:cNvPicPr>
          <p:nvPr>
            <p:ph idx="1"/>
          </p:nvPr>
        </p:nvPicPr>
        <mc:AlternateContent>
          <mc:Choice xmlns:ma="http://schemas.microsoft.com/office/mac/drawingml/2008/main" Requires="ma">
            <p:blipFill>
              <a:blip r:embed="rId2"/>
              <a:srcRect l="-40915" r="-40915"/>
              <a:stretch>
                <a:fillRect/>
              </a:stretch>
            </p:blipFill>
          </mc:Choice>
          <mc:Fallback>
            <p:blipFill>
              <a:blip r:embed="rId3"/>
              <a:srcRect l="-40915" r="-40915"/>
              <a:stretch>
                <a:fillRect/>
              </a:stretch>
            </p:blipFill>
          </mc:Fallback>
        </mc:AlternateContent>
        <p:spPr/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movie_graphs.pdf"/>
          <p:cNvPicPr>
            <a:picLocks noGrp="1" noChangeAspect="1"/>
          </p:cNvPicPr>
          <p:nvPr>
            <p:ph idx="1"/>
          </p:nvPr>
        </p:nvPicPr>
        <mc:AlternateContent>
          <mc:Choice xmlns:ma="http://schemas.microsoft.com/office/mac/drawingml/2008/main" Requires="ma">
            <p:blipFill>
              <a:blip r:embed="rId2"/>
              <a:srcRect l="-40915" r="-40915"/>
              <a:stretch>
                <a:fillRect/>
              </a:stretch>
            </p:blipFill>
          </mc:Choice>
          <mc:Fallback>
            <p:blipFill>
              <a:blip r:embed="rId3"/>
              <a:srcRect l="-40915" r="-40915"/>
              <a:stretch>
                <a:fillRect/>
              </a:stretch>
            </p:blipFill>
          </mc:Fallback>
        </mc:AlternateContent>
        <p:spPr/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movie_graphs.pdf"/>
          <p:cNvPicPr>
            <a:picLocks noGrp="1" noChangeAspect="1"/>
          </p:cNvPicPr>
          <p:nvPr>
            <p:ph idx="1"/>
          </p:nvPr>
        </p:nvPicPr>
        <mc:AlternateContent>
          <mc:Choice xmlns:ma="http://schemas.microsoft.com/office/mac/drawingml/2008/main" Requires="ma">
            <p:blipFill>
              <a:blip r:embed="rId2"/>
              <a:srcRect l="-40915" r="-40915"/>
              <a:stretch>
                <a:fillRect/>
              </a:stretch>
            </p:blipFill>
          </mc:Choice>
          <mc:Fallback>
            <p:blipFill>
              <a:blip r:embed="rId3"/>
              <a:srcRect l="-40915" r="-40915"/>
              <a:stretch>
                <a:fillRect/>
              </a:stretch>
            </p:blipFill>
          </mc:Fallback>
        </mc:AlternateContent>
        <p:spPr/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movie_graphs.pdf"/>
          <p:cNvPicPr>
            <a:picLocks noGrp="1" noChangeAspect="1"/>
          </p:cNvPicPr>
          <p:nvPr>
            <p:ph idx="1"/>
          </p:nvPr>
        </p:nvPicPr>
        <mc:AlternateContent>
          <mc:Choice xmlns:ma="http://schemas.microsoft.com/office/mac/drawingml/2008/main" Requires="ma">
            <p:blipFill>
              <a:blip r:embed="rId2"/>
              <a:srcRect l="-40915" r="-40915"/>
              <a:stretch>
                <a:fillRect/>
              </a:stretch>
            </p:blipFill>
          </mc:Choice>
          <mc:Fallback>
            <p:blipFill>
              <a:blip r:embed="rId3"/>
              <a:srcRect l="-40915" r="-40915"/>
              <a:stretch>
                <a:fillRect/>
              </a:stretch>
            </p:blipFill>
          </mc:Fallback>
        </mc:AlternateContent>
        <p:spPr/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movie_graphs.pdf"/>
          <p:cNvPicPr>
            <a:picLocks noGrp="1" noChangeAspect="1"/>
          </p:cNvPicPr>
          <p:nvPr>
            <p:ph idx="1"/>
          </p:nvPr>
        </p:nvPicPr>
        <mc:AlternateContent>
          <mc:Choice xmlns:ma="http://schemas.microsoft.com/office/mac/drawingml/2008/main" Requires="ma">
            <p:blipFill>
              <a:blip r:embed="rId2"/>
              <a:srcRect l="-40915" r="-40915"/>
              <a:stretch>
                <a:fillRect/>
              </a:stretch>
            </p:blipFill>
          </mc:Choice>
          <mc:Fallback>
            <p:blipFill>
              <a:blip r:embed="rId3"/>
              <a:srcRect l="-40915" r="-40915"/>
              <a:stretch>
                <a:fillRect/>
              </a:stretch>
            </p:blipFill>
          </mc:Fallback>
        </mc:AlternateContent>
        <p:spPr/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 descr="movie_graphs.pdf"/>
          <p:cNvPicPr>
            <a:picLocks noGrp="1" noChangeAspect="1"/>
          </p:cNvPicPr>
          <p:nvPr>
            <p:ph idx="1"/>
          </p:nvPr>
        </p:nvPicPr>
        <mc:AlternateContent>
          <mc:Choice xmlns:ma="http://schemas.microsoft.com/office/mac/drawingml/2008/main" Requires="ma">
            <p:blipFill>
              <a:blip r:embed="rId2"/>
              <a:srcRect l="-40915" r="-40915"/>
              <a:stretch>
                <a:fillRect/>
              </a:stretch>
            </p:blipFill>
          </mc:Choice>
          <mc:Fallback>
            <p:blipFill>
              <a:blip r:embed="rId3"/>
              <a:srcRect l="-40915" r="-40915"/>
              <a:stretch>
                <a:fillRect/>
              </a:stretch>
            </p:blipFill>
          </mc:Fallback>
        </mc:AlternateContent>
        <p:spPr/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movie_graphs.pdf"/>
          <p:cNvPicPr>
            <a:picLocks noGrp="1" noChangeAspect="1"/>
          </p:cNvPicPr>
          <p:nvPr>
            <p:ph idx="1"/>
          </p:nvPr>
        </p:nvPicPr>
        <mc:AlternateContent>
          <mc:Choice xmlns:ma="http://schemas.microsoft.com/office/mac/drawingml/2008/main" Requires="ma">
            <p:blipFill>
              <a:blip r:embed="rId2"/>
              <a:srcRect l="-40915" r="-40915"/>
              <a:stretch>
                <a:fillRect/>
              </a:stretch>
            </p:blipFill>
          </mc:Choice>
          <mc:Fallback>
            <p:blipFill>
              <a:blip r:embed="rId3"/>
              <a:srcRect l="-40915" r="-40915"/>
              <a:stretch>
                <a:fillRect/>
              </a:stretch>
            </p:blipFill>
          </mc:Fallback>
        </mc:AlternateContent>
        <p:spPr/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movie_graphs.pdf"/>
          <p:cNvPicPr>
            <a:picLocks noGrp="1" noChangeAspect="1"/>
          </p:cNvPicPr>
          <p:nvPr>
            <p:ph idx="1"/>
          </p:nvPr>
        </p:nvPicPr>
        <mc:AlternateContent>
          <mc:Choice xmlns:ma="http://schemas.microsoft.com/office/mac/drawingml/2008/main" Requires="ma">
            <p:blipFill>
              <a:blip r:embed="rId2"/>
              <a:srcRect l="-40915" r="-40915"/>
              <a:stretch>
                <a:fillRect/>
              </a:stretch>
            </p:blipFill>
          </mc:Choice>
          <mc:Fallback>
            <p:blipFill>
              <a:blip r:embed="rId3"/>
              <a:srcRect l="-40915" r="-40915"/>
              <a:stretch>
                <a:fillRect/>
              </a:stretch>
            </p:blipFill>
          </mc:Fallback>
        </mc:AlternateContent>
        <p:spPr/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movie_graphs.pdf"/>
          <p:cNvPicPr>
            <a:picLocks noGrp="1" noChangeAspect="1"/>
          </p:cNvPicPr>
          <p:nvPr>
            <p:ph idx="1"/>
          </p:nvPr>
        </p:nvPicPr>
        <mc:AlternateContent>
          <mc:Choice xmlns:ma="http://schemas.microsoft.com/office/mac/drawingml/2008/main" Requires="ma">
            <p:blipFill>
              <a:blip r:embed="rId2"/>
              <a:srcRect l="-40915" r="-40915"/>
              <a:stretch>
                <a:fillRect/>
              </a:stretch>
            </p:blipFill>
          </mc:Choice>
          <mc:Fallback>
            <p:blipFill>
              <a:blip r:embed="rId3"/>
              <a:srcRect l="-40915" r="-40915"/>
              <a:stretch>
                <a:fillRect/>
              </a:stretch>
            </p:blipFill>
          </mc:Fallback>
        </mc:AlternateContent>
        <p:spPr/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movie_graphs.pdf"/>
          <p:cNvPicPr>
            <a:picLocks noGrp="1" noChangeAspect="1"/>
          </p:cNvPicPr>
          <p:nvPr>
            <p:ph idx="1"/>
          </p:nvPr>
        </p:nvPicPr>
        <mc:AlternateContent>
          <mc:Choice xmlns:ma="http://schemas.microsoft.com/office/mac/drawingml/2008/main" Requires="ma">
            <p:blipFill>
              <a:blip r:embed="rId2"/>
              <a:srcRect l="-40915" r="-40915"/>
              <a:stretch>
                <a:fillRect/>
              </a:stretch>
            </p:blipFill>
          </mc:Choice>
          <mc:Fallback>
            <p:blipFill>
              <a:blip r:embed="rId3"/>
              <a:srcRect l="-40915" r="-40915"/>
              <a:stretch>
                <a:fillRect/>
              </a:stretch>
            </p:blipFill>
          </mc:Fallback>
        </mc:AlternateContent>
        <p:spPr/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Project: The Genotyping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SNPs</a:t>
            </a:r>
            <a:r>
              <a:rPr lang="en-US" dirty="0" smtClean="0"/>
              <a:t> and</a:t>
            </a:r>
            <a:r>
              <a:rPr lang="en-US" dirty="0" smtClean="0"/>
              <a:t> </a:t>
            </a:r>
            <a:r>
              <a:rPr lang="en-US" dirty="0" err="1" smtClean="0"/>
              <a:t>indels</a:t>
            </a:r>
            <a:r>
              <a:rPr lang="en-US" dirty="0" smtClean="0"/>
              <a:t> </a:t>
            </a:r>
            <a:r>
              <a:rPr lang="en-US" dirty="0" smtClean="0"/>
              <a:t>previously </a:t>
            </a:r>
            <a:r>
              <a:rPr lang="en-US" dirty="0" smtClean="0"/>
              <a:t>found in the long-term lines through Jeff’s genomic work</a:t>
            </a:r>
          </a:p>
          <a:p>
            <a:r>
              <a:rPr lang="en-US" dirty="0" smtClean="0"/>
              <a:t>Examine Allele Frequencies over time</a:t>
            </a:r>
          </a:p>
          <a:p>
            <a:r>
              <a:rPr lang="en-US" dirty="0" smtClean="0"/>
              <a:t>Evolutionary Dynamics in 500 gen intervals</a:t>
            </a:r>
            <a:r>
              <a:rPr lang="en-US" dirty="0" smtClean="0"/>
              <a:t>.</a:t>
            </a:r>
          </a:p>
          <a:p>
            <a:r>
              <a:rPr lang="en-US" dirty="0" smtClean="0"/>
              <a:t>Analogous to Mixed Population sequencing.</a:t>
            </a:r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movie_graphs.pdf"/>
          <p:cNvPicPr>
            <a:picLocks noGrp="1" noChangeAspect="1"/>
          </p:cNvPicPr>
          <p:nvPr>
            <p:ph idx="1"/>
          </p:nvPr>
        </p:nvPicPr>
        <mc:AlternateContent>
          <mc:Choice xmlns:ma="http://schemas.microsoft.com/office/mac/drawingml/2008/main" Requires="ma">
            <p:blipFill>
              <a:blip r:embed="rId2"/>
              <a:srcRect l="-40915" r="-40915"/>
              <a:stretch>
                <a:fillRect/>
              </a:stretch>
            </p:blipFill>
          </mc:Choice>
          <mc:Fallback>
            <p:blipFill>
              <a:blip r:embed="rId3"/>
              <a:srcRect l="-40915" r="-40915"/>
              <a:stretch>
                <a:fillRect/>
              </a:stretch>
            </p:blipFill>
          </mc:Fallback>
        </mc:AlternateContent>
        <p:spPr/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 descr="movie_graphs.pdf"/>
          <p:cNvPicPr>
            <a:picLocks noGrp="1" noChangeAspect="1"/>
          </p:cNvPicPr>
          <p:nvPr>
            <p:ph idx="1"/>
          </p:nvPr>
        </p:nvPicPr>
        <mc:AlternateContent>
          <mc:Choice xmlns:ma="http://schemas.microsoft.com/office/mac/drawingml/2008/main" Requires="ma">
            <p:blipFill>
              <a:blip r:embed="rId2"/>
              <a:srcRect l="-40915" r="-40915"/>
              <a:stretch>
                <a:fillRect/>
              </a:stretch>
            </p:blipFill>
          </mc:Choice>
          <mc:Fallback>
            <p:blipFill>
              <a:blip r:embed="rId3"/>
              <a:srcRect l="-40915" r="-40915"/>
              <a:stretch>
                <a:fillRect/>
              </a:stretch>
            </p:blipFill>
          </mc:Fallback>
        </mc:AlternateContent>
        <p:spPr/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movie_graphs.pdf"/>
          <p:cNvPicPr>
            <a:picLocks noGrp="1" noChangeAspect="1"/>
          </p:cNvPicPr>
          <p:nvPr>
            <p:ph idx="1"/>
          </p:nvPr>
        </p:nvPicPr>
        <mc:AlternateContent>
          <mc:Choice xmlns:ma="http://schemas.microsoft.com/office/mac/drawingml/2008/main" Requires="ma">
            <p:blipFill>
              <a:blip r:embed="rId2"/>
              <a:srcRect l="-40915" r="-40915"/>
              <a:stretch>
                <a:fillRect/>
              </a:stretch>
            </p:blipFill>
          </mc:Choice>
          <mc:Fallback>
            <p:blipFill>
              <a:blip r:embed="rId3"/>
              <a:srcRect l="-40915" r="-40915"/>
              <a:stretch>
                <a:fillRect/>
              </a:stretch>
            </p:blipFill>
          </mc:Fallback>
        </mc:AlternateContent>
        <p:spPr/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movie_graphs.pdf"/>
          <p:cNvPicPr>
            <a:picLocks noGrp="1" noChangeAspect="1"/>
          </p:cNvPicPr>
          <p:nvPr>
            <p:ph idx="1"/>
          </p:nvPr>
        </p:nvPicPr>
        <mc:AlternateContent>
          <mc:Choice xmlns:ma="http://schemas.microsoft.com/office/mac/drawingml/2008/main" Requires="ma">
            <p:blipFill>
              <a:blip r:embed="rId2"/>
              <a:srcRect l="-40915" r="-40915"/>
              <a:stretch>
                <a:fillRect/>
              </a:stretch>
            </p:blipFill>
          </mc:Choice>
          <mc:Fallback>
            <p:blipFill>
              <a:blip r:embed="rId3"/>
              <a:srcRect l="-40915" r="-40915"/>
              <a:stretch>
                <a:fillRect/>
              </a:stretch>
            </p:blipFill>
          </mc:Fallback>
        </mc:AlternateContent>
        <p:spPr/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movie_graphs.pdf"/>
          <p:cNvPicPr>
            <a:picLocks noGrp="1" noChangeAspect="1"/>
          </p:cNvPicPr>
          <p:nvPr>
            <p:ph idx="1"/>
          </p:nvPr>
        </p:nvPicPr>
        <mc:AlternateContent>
          <mc:Choice xmlns:ma="http://schemas.microsoft.com/office/mac/drawingml/2008/main" Requires="ma">
            <p:blipFill>
              <a:blip r:embed="rId2"/>
              <a:srcRect l="-40915" r="-40915"/>
              <a:stretch>
                <a:fillRect/>
              </a:stretch>
            </p:blipFill>
          </mc:Choice>
          <mc:Fallback>
            <p:blipFill>
              <a:blip r:embed="rId3"/>
              <a:srcRect l="-40915" r="-40915"/>
              <a:stretch>
                <a:fillRect/>
              </a:stretch>
            </p:blipFill>
          </mc:Fallback>
        </mc:AlternateContent>
        <p:spPr/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movie_graphs.pdf"/>
          <p:cNvPicPr>
            <a:picLocks noGrp="1" noChangeAspect="1"/>
          </p:cNvPicPr>
          <p:nvPr>
            <p:ph idx="1"/>
          </p:nvPr>
        </p:nvPicPr>
        <mc:AlternateContent>
          <mc:Choice xmlns:ma="http://schemas.microsoft.com/office/mac/drawingml/2008/main" Requires="ma">
            <p:blipFill>
              <a:blip r:embed="rId2"/>
              <a:srcRect l="-40915" r="-40915"/>
              <a:stretch>
                <a:fillRect/>
              </a:stretch>
            </p:blipFill>
          </mc:Choice>
          <mc:Fallback>
            <p:blipFill>
              <a:blip r:embed="rId3"/>
              <a:srcRect l="-40915" r="-40915"/>
              <a:stretch>
                <a:fillRect/>
              </a:stretch>
            </p:blipFill>
          </mc:Fallback>
        </mc:AlternateContent>
        <p:spPr/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movie_graphs.pdf"/>
          <p:cNvPicPr>
            <a:picLocks noGrp="1" noChangeAspect="1"/>
          </p:cNvPicPr>
          <p:nvPr>
            <p:ph idx="1"/>
          </p:nvPr>
        </p:nvPicPr>
        <mc:AlternateContent>
          <mc:Choice xmlns:ma="http://schemas.microsoft.com/office/mac/drawingml/2008/main" Requires="ma">
            <p:blipFill>
              <a:blip r:embed="rId2"/>
              <a:srcRect l="-40915" r="-40915"/>
              <a:stretch>
                <a:fillRect/>
              </a:stretch>
            </p:blipFill>
          </mc:Choice>
          <mc:Fallback>
            <p:blipFill>
              <a:blip r:embed="rId3"/>
              <a:srcRect l="-40915" r="-40915"/>
              <a:stretch>
                <a:fillRect/>
              </a:stretch>
            </p:blipFill>
          </mc:Fallback>
        </mc:AlternateContent>
        <p:spPr/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8812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Comparison of Data between Mixed Pop. Datasets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MixedComparison.pdf"/>
          <p:cNvPicPr>
            <a:picLocks noGrp="1" noChangeAspect="1"/>
          </p:cNvPicPr>
          <p:nvPr>
            <p:ph idx="1"/>
          </p:nvPr>
        </p:nvPicPr>
        <mc:AlternateContent>
          <mc:Choice xmlns:ma="http://schemas.microsoft.com/office/mac/drawingml/2008/main" Requires="ma">
            <p:blipFill>
              <a:blip r:embed="rId2"/>
              <a:srcRect l="-40915" r="-40915"/>
              <a:stretch>
                <a:fillRect/>
              </a:stretch>
            </p:blipFill>
          </mc:Choice>
          <mc:Fallback>
            <p:blipFill>
              <a:blip r:embed="rId3"/>
              <a:srcRect l="-40915" r="-40915"/>
              <a:stretch>
                <a:fillRect/>
              </a:stretch>
            </p:blipFill>
          </mc:Fallback>
        </mc:AlternateContent>
        <p:spPr/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MixedComparison.pdf"/>
          <p:cNvPicPr>
            <a:picLocks noGrp="1" noChangeAspect="1"/>
          </p:cNvPicPr>
          <p:nvPr>
            <p:ph idx="1"/>
          </p:nvPr>
        </p:nvPicPr>
        <mc:AlternateContent>
          <mc:Choice xmlns:ma="http://schemas.microsoft.com/office/mac/drawingml/2008/main" Requires="ma">
            <p:blipFill>
              <a:blip r:embed="rId2"/>
              <a:srcRect l="-40915" r="-40915"/>
              <a:stretch>
                <a:fillRect/>
              </a:stretch>
            </p:blipFill>
          </mc:Choice>
          <mc:Fallback>
            <p:blipFill>
              <a:blip r:embed="rId3"/>
              <a:srcRect l="-40915" r="-40915"/>
              <a:stretch>
                <a:fillRect/>
              </a:stretch>
            </p:blipFill>
          </mc:Fallback>
        </mc:AlternateContent>
        <p:spPr/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Genotyping: Analysis Pipeline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Mixed Population Genotyping:</a:t>
            </a:r>
          </a:p>
          <a:p>
            <a:r>
              <a:rPr lang="en-US" dirty="0" smtClean="0"/>
              <a:t>Calibrate data based on known standards.</a:t>
            </a:r>
          </a:p>
          <a:p>
            <a:r>
              <a:rPr lang="en-US" dirty="0" smtClean="0"/>
              <a:t>Average calibrated data for two independent replicate datasets.</a:t>
            </a:r>
          </a:p>
          <a:p>
            <a:r>
              <a:rPr lang="en-US" dirty="0" smtClean="0"/>
              <a:t>Clone Genotyping:</a:t>
            </a:r>
          </a:p>
          <a:p>
            <a:r>
              <a:rPr lang="en-US" dirty="0" smtClean="0"/>
              <a:t>Directly Calculate Genotype Frequencies.</a:t>
            </a:r>
          </a:p>
          <a:p>
            <a:r>
              <a:rPr lang="en-US" dirty="0" smtClean="0"/>
              <a:t>Estimate Allele Frequencies independently.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MixedComparison.pdf"/>
          <p:cNvPicPr>
            <a:picLocks noGrp="1" noChangeAspect="1"/>
          </p:cNvPicPr>
          <p:nvPr>
            <p:ph idx="1"/>
          </p:nvPr>
        </p:nvPicPr>
        <mc:AlternateContent>
          <mc:Choice xmlns:ma="http://schemas.microsoft.com/office/mac/drawingml/2008/main" Requires="ma">
            <p:blipFill>
              <a:blip r:embed="rId2"/>
              <a:srcRect l="-40915" r="-40915"/>
              <a:stretch>
                <a:fillRect/>
              </a:stretch>
            </p:blipFill>
          </mc:Choice>
          <mc:Fallback>
            <p:blipFill>
              <a:blip r:embed="rId3"/>
              <a:srcRect l="-40915" r="-40915"/>
              <a:stretch>
                <a:fillRect/>
              </a:stretch>
            </p:blipFill>
          </mc:Fallback>
        </mc:AlternateContent>
        <p:spPr/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MixedComparison.pdf"/>
          <p:cNvPicPr>
            <a:picLocks noGrp="1" noChangeAspect="1"/>
          </p:cNvPicPr>
          <p:nvPr>
            <p:ph idx="1"/>
          </p:nvPr>
        </p:nvPicPr>
        <mc:AlternateContent>
          <mc:Choice xmlns:ma="http://schemas.microsoft.com/office/mac/drawingml/2008/main" Requires="ma">
            <p:blipFill>
              <a:blip r:embed="rId2"/>
              <a:srcRect l="-40915" r="-40915"/>
              <a:stretch>
                <a:fillRect/>
              </a:stretch>
            </p:blipFill>
          </mc:Choice>
          <mc:Fallback>
            <p:blipFill>
              <a:blip r:embed="rId3"/>
              <a:srcRect l="-40915" r="-40915"/>
              <a:stretch>
                <a:fillRect/>
              </a:stretch>
            </p:blipFill>
          </mc:Fallback>
        </mc:AlternateContent>
        <p:spPr/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MixedComparison.pdf"/>
          <p:cNvPicPr>
            <a:picLocks noGrp="1" noChangeAspect="1"/>
          </p:cNvPicPr>
          <p:nvPr>
            <p:ph idx="1"/>
          </p:nvPr>
        </p:nvPicPr>
        <mc:AlternateContent>
          <mc:Choice xmlns:ma="http://schemas.microsoft.com/office/mac/drawingml/2008/main" Requires="ma">
            <p:blipFill>
              <a:blip r:embed="rId2"/>
              <a:srcRect l="-40915" r="-40915"/>
              <a:stretch>
                <a:fillRect/>
              </a:stretch>
            </p:blipFill>
          </mc:Choice>
          <mc:Fallback>
            <p:blipFill>
              <a:blip r:embed="rId3"/>
              <a:srcRect l="-40915" r="-40915"/>
              <a:stretch>
                <a:fillRect/>
              </a:stretch>
            </p:blipFill>
          </mc:Fallback>
        </mc:AlternateContent>
        <p:spPr/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MixedComparison.pdf"/>
          <p:cNvPicPr>
            <a:picLocks noGrp="1" noChangeAspect="1"/>
          </p:cNvPicPr>
          <p:nvPr>
            <p:ph idx="1"/>
          </p:nvPr>
        </p:nvPicPr>
        <mc:AlternateContent>
          <mc:Choice xmlns:ma="http://schemas.microsoft.com/office/mac/drawingml/2008/main" Requires="ma">
            <p:blipFill>
              <a:blip r:embed="rId2"/>
              <a:srcRect l="-40915" r="-40915"/>
              <a:stretch>
                <a:fillRect/>
              </a:stretch>
            </p:blipFill>
          </mc:Choice>
          <mc:Fallback>
            <p:blipFill>
              <a:blip r:embed="rId3"/>
              <a:srcRect l="-40915" r="-40915"/>
              <a:stretch>
                <a:fillRect/>
              </a:stretch>
            </p:blipFill>
          </mc:Fallback>
        </mc:AlternateContent>
        <p:spPr/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MixedComparison.pdf"/>
          <p:cNvPicPr>
            <a:picLocks noGrp="1" noChangeAspect="1"/>
          </p:cNvPicPr>
          <p:nvPr>
            <p:ph idx="1"/>
          </p:nvPr>
        </p:nvPicPr>
        <mc:AlternateContent>
          <mc:Choice xmlns:ma="http://schemas.microsoft.com/office/mac/drawingml/2008/main" Requires="ma">
            <p:blipFill>
              <a:blip r:embed="rId2"/>
              <a:srcRect l="-40915" r="-40915"/>
              <a:stretch>
                <a:fillRect/>
              </a:stretch>
            </p:blipFill>
          </mc:Choice>
          <mc:Fallback>
            <p:blipFill>
              <a:blip r:embed="rId3"/>
              <a:srcRect l="-40915" r="-40915"/>
              <a:stretch>
                <a:fillRect/>
              </a:stretch>
            </p:blipFill>
          </mc:Fallback>
        </mc:AlternateContent>
        <p:spPr/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MixedComparison.pdf"/>
          <p:cNvPicPr>
            <a:picLocks noGrp="1" noChangeAspect="1"/>
          </p:cNvPicPr>
          <p:nvPr>
            <p:ph idx="1"/>
          </p:nvPr>
        </p:nvPicPr>
        <mc:AlternateContent>
          <mc:Choice xmlns:ma="http://schemas.microsoft.com/office/mac/drawingml/2008/main" Requires="ma">
            <p:blipFill>
              <a:blip r:embed="rId2"/>
              <a:srcRect l="-40915" r="-40915"/>
              <a:stretch>
                <a:fillRect/>
              </a:stretch>
            </p:blipFill>
          </mc:Choice>
          <mc:Fallback>
            <p:blipFill>
              <a:blip r:embed="rId3"/>
              <a:srcRect l="-40915" r="-40915"/>
              <a:stretch>
                <a:fillRect/>
              </a:stretch>
            </p:blipFill>
          </mc:Fallback>
        </mc:AlternateContent>
        <p:spPr/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MixedComparison.pdf"/>
          <p:cNvPicPr>
            <a:picLocks noGrp="1" noChangeAspect="1"/>
          </p:cNvPicPr>
          <p:nvPr>
            <p:ph idx="1"/>
          </p:nvPr>
        </p:nvPicPr>
        <mc:AlternateContent>
          <mc:Choice xmlns:ma="http://schemas.microsoft.com/office/mac/drawingml/2008/main" Requires="ma">
            <p:blipFill>
              <a:blip r:embed="rId2"/>
              <a:srcRect l="-40915" r="-40915"/>
              <a:stretch>
                <a:fillRect/>
              </a:stretch>
            </p:blipFill>
          </mc:Choice>
          <mc:Fallback>
            <p:blipFill>
              <a:blip r:embed="rId3"/>
              <a:srcRect l="-40915" r="-40915"/>
              <a:stretch>
                <a:fillRect/>
              </a:stretch>
            </p:blipFill>
          </mc:Fallback>
        </mc:AlternateContent>
        <p:spPr/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MixedComparison.pdf"/>
          <p:cNvPicPr>
            <a:picLocks noGrp="1" noChangeAspect="1"/>
          </p:cNvPicPr>
          <p:nvPr>
            <p:ph idx="1"/>
          </p:nvPr>
        </p:nvPicPr>
        <mc:AlternateContent>
          <mc:Choice xmlns:ma="http://schemas.microsoft.com/office/mac/drawingml/2008/main" Requires="ma">
            <p:blipFill>
              <a:blip r:embed="rId2"/>
              <a:srcRect l="-40915" r="-40915"/>
              <a:stretch>
                <a:fillRect/>
              </a:stretch>
            </p:blipFill>
          </mc:Choice>
          <mc:Fallback>
            <p:blipFill>
              <a:blip r:embed="rId3"/>
              <a:srcRect l="-40915" r="-40915"/>
              <a:stretch>
                <a:fillRect/>
              </a:stretch>
            </p:blipFill>
          </mc:Fallback>
        </mc:AlternateContent>
        <p:spPr/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MixedComparison.pdf"/>
          <p:cNvPicPr>
            <a:picLocks noGrp="1" noChangeAspect="1"/>
          </p:cNvPicPr>
          <p:nvPr>
            <p:ph idx="1"/>
          </p:nvPr>
        </p:nvPicPr>
        <mc:AlternateContent>
          <mc:Choice xmlns:ma="http://schemas.microsoft.com/office/mac/drawingml/2008/main" Requires="ma">
            <p:blipFill>
              <a:blip r:embed="rId2"/>
              <a:srcRect l="-40915" r="-40915"/>
              <a:stretch>
                <a:fillRect/>
              </a:stretch>
            </p:blipFill>
          </mc:Choice>
          <mc:Fallback>
            <p:blipFill>
              <a:blip r:embed="rId3"/>
              <a:srcRect l="-40915" r="-40915"/>
              <a:stretch>
                <a:fillRect/>
              </a:stretch>
            </p:blipFill>
          </mc:Fallback>
        </mc:AlternateContent>
        <p:spPr/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 descr="MixedComparison.pdf"/>
          <p:cNvPicPr>
            <a:picLocks noGrp="1" noChangeAspect="1"/>
          </p:cNvPicPr>
          <p:nvPr>
            <p:ph idx="1"/>
          </p:nvPr>
        </p:nvPicPr>
        <mc:AlternateContent>
          <mc:Choice xmlns:ma="http://schemas.microsoft.com/office/mac/drawingml/2008/main" Requires="ma">
            <p:blipFill>
              <a:blip r:embed="rId2"/>
              <a:srcRect l="-40915" r="-40915"/>
              <a:stretch>
                <a:fillRect/>
              </a:stretch>
            </p:blipFill>
          </mc:Choice>
          <mc:Fallback>
            <p:blipFill>
              <a:blip r:embed="rId3"/>
              <a:srcRect l="-40915" r="-40915"/>
              <a:stretch>
                <a:fillRect/>
              </a:stretch>
            </p:blipFill>
          </mc:Fallback>
        </mc:AlternateContent>
        <p:spPr/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Genotyping Calibration</a:t>
            </a:r>
            <a:endParaRPr lang="en-US" dirty="0"/>
          </a:p>
        </p:txBody>
      </p:sp>
      <p:pic>
        <p:nvPicPr>
          <p:cNvPr id="4" name="Content Placeholder 3" descr="SNP_Graphz.pdf"/>
          <p:cNvPicPr>
            <a:picLocks noGrp="1" noChangeAspect="1"/>
          </p:cNvPicPr>
          <p:nvPr>
            <p:ph idx="1"/>
          </p:nvPr>
        </p:nvPicPr>
        <mc:AlternateContent>
          <mc:Choice xmlns:ma="http://schemas.microsoft.com/office/mac/drawingml/2008/main" Requires="ma">
            <p:blipFill>
              <a:blip r:embed="rId2"/>
              <a:srcRect l="-40915" r="-40915"/>
              <a:stretch>
                <a:fillRect/>
              </a:stretch>
            </p:blipFill>
          </mc:Choice>
          <mc:Fallback>
            <p:blipFill>
              <a:blip r:embed="rId3"/>
              <a:srcRect l="-40915" r="-40915"/>
              <a:stretch>
                <a:fillRect/>
              </a:stretch>
            </p:blipFill>
          </mc:Fallback>
        </mc:AlternateContent>
        <p:spPr/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MixedComparison.pdf"/>
          <p:cNvPicPr>
            <a:picLocks noGrp="1" noChangeAspect="1"/>
          </p:cNvPicPr>
          <p:nvPr>
            <p:ph idx="1"/>
          </p:nvPr>
        </p:nvPicPr>
        <mc:AlternateContent>
          <mc:Choice xmlns:ma="http://schemas.microsoft.com/office/mac/drawingml/2008/main" Requires="ma">
            <p:blipFill>
              <a:blip r:embed="rId2"/>
              <a:srcRect l="-40915" r="-40915"/>
              <a:stretch>
                <a:fillRect/>
              </a:stretch>
            </p:blipFill>
          </mc:Choice>
          <mc:Fallback>
            <p:blipFill>
              <a:blip r:embed="rId3"/>
              <a:srcRect l="-40915" r="-40915"/>
              <a:stretch>
                <a:fillRect/>
              </a:stretch>
            </p:blipFill>
          </mc:Fallback>
        </mc:AlternateContent>
        <p:spPr/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10K clone phylogeny</a:t>
            </a:r>
            <a:endParaRPr lang="en-US" dirty="0"/>
          </a:p>
        </p:txBody>
      </p:sp>
      <p:pic>
        <p:nvPicPr>
          <p:cNvPr id="4" name="Content Placeholder 3" descr="Screen shot 2010-09-23 at 12.28.55 PM.png"/>
          <p:cNvPicPr>
            <a:picLocks noGrp="1" noChangeAspect="1"/>
          </p:cNvPicPr>
          <p:nvPr>
            <p:ph idx="1"/>
          </p:nvPr>
        </p:nvPicPr>
        <p:blipFill>
          <a:blip r:embed="rId2"/>
          <a:srcRect l="-17279" r="-17279"/>
          <a:stretch>
            <a:fillRect/>
          </a:stretch>
        </p:blipFill>
        <p:spPr>
          <a:xfrm>
            <a:off x="-468631" y="1324698"/>
            <a:ext cx="9892260" cy="5440362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26161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Comparison of Allele Frequency measurements: Clones versus Mixed Populations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Comparison.pdf"/>
          <p:cNvPicPr>
            <a:picLocks noGrp="1" noChangeAspect="1"/>
          </p:cNvPicPr>
          <p:nvPr>
            <p:ph idx="1"/>
          </p:nvPr>
        </p:nvPicPr>
        <mc:AlternateContent>
          <mc:Choice xmlns:ma="http://schemas.microsoft.com/office/mac/drawingml/2008/main" Requires="ma">
            <p:blipFill>
              <a:blip r:embed="rId2"/>
              <a:srcRect t="-7252" b="-7252"/>
              <a:stretch>
                <a:fillRect/>
              </a:stretch>
            </p:blipFill>
          </mc:Choice>
          <mc:Fallback>
            <p:blipFill>
              <a:blip r:embed="rId3"/>
              <a:srcRect t="-7252" b="-7252"/>
              <a:stretch>
                <a:fillRect/>
              </a:stretch>
            </p:blipFill>
          </mc:Fallback>
        </mc:AlternateContent>
        <p:spPr>
          <a:xfrm>
            <a:off x="867346" y="-681762"/>
            <a:ext cx="7029525" cy="8049026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Questions/Directions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 ought to collect more clone datasets: which time points are interesting?</a:t>
            </a:r>
          </a:p>
          <a:p>
            <a:r>
              <a:rPr lang="en-US" dirty="0" smtClean="0"/>
              <a:t>Calculate Malthusian Fitness parameters?</a:t>
            </a:r>
          </a:p>
          <a:p>
            <a:r>
              <a:rPr lang="en-US" dirty="0" smtClean="0"/>
              <a:t>What can we say about the order/dynamics of mutations?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Repair Gene Project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Question: why is there such a diversity in mutation rates and spectra across the tree of life?</a:t>
            </a:r>
          </a:p>
          <a:p>
            <a:r>
              <a:rPr lang="en-US" dirty="0" smtClean="0"/>
              <a:t>Hypothesis: the gain/loss of DNA repair genes drives changes in mutation rates/spectra</a:t>
            </a:r>
          </a:p>
          <a:p>
            <a:r>
              <a:rPr lang="en-US" dirty="0" smtClean="0"/>
              <a:t>Prediction: GC content at 4-fold redundant sites is correlated with gain/loss of relevant mutator genes.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Known µ rates and composition</a:t>
            </a:r>
            <a:endParaRPr lang="en-US" dirty="0"/>
          </a:p>
        </p:txBody>
      </p:sp>
      <p:pic>
        <p:nvPicPr>
          <p:cNvPr id="4" name="Content Placeholder 3" descr="Lynch2010_table2.tiff"/>
          <p:cNvPicPr>
            <a:picLocks noGrp="1" noChangeAspect="1"/>
          </p:cNvPicPr>
          <p:nvPr>
            <p:ph idx="1"/>
          </p:nvPr>
        </p:nvPicPr>
        <p:blipFill>
          <a:blip r:embed="rId2"/>
          <a:srcRect t="-33947" b="-33947"/>
          <a:stretch>
            <a:fillRect/>
          </a:stretch>
        </p:blipFill>
        <p:spPr/>
      </p:pic>
      <p:sp>
        <p:nvSpPr>
          <p:cNvPr id="5" name="TextBox 4"/>
          <p:cNvSpPr txBox="1"/>
          <p:nvPr/>
        </p:nvSpPr>
        <p:spPr>
          <a:xfrm>
            <a:off x="5312542" y="6126163"/>
            <a:ext cx="1377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Lynch (2010)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Get GC content data for </a:t>
            </a:r>
            <a:r>
              <a:rPr lang="en-US" dirty="0" smtClean="0"/>
              <a:t>1025 </a:t>
            </a:r>
            <a:r>
              <a:rPr lang="en-US" dirty="0" smtClean="0"/>
              <a:t>bacteria</a:t>
            </a:r>
          </a:p>
          <a:p>
            <a:r>
              <a:rPr lang="en-US" dirty="0" smtClean="0"/>
              <a:t>Get repair genes for these same bacteria  </a:t>
            </a:r>
            <a:endParaRPr lang="en-US" dirty="0" smtClean="0"/>
          </a:p>
          <a:p>
            <a:r>
              <a:rPr lang="en-US" dirty="0" smtClean="0"/>
              <a:t>For these organisms, look for changes in their repair gene repertoire</a:t>
            </a:r>
          </a:p>
          <a:p>
            <a:r>
              <a:rPr lang="en-US" dirty="0" smtClean="0"/>
              <a:t>Compare pairs of organisms with a single difference (gain/loss) in repertoire for concomitant change in GC content</a:t>
            </a:r>
          </a:p>
          <a:p>
            <a:pPr>
              <a:buNone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Procedure 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Search set: all manually annotated proteins with “DNA repair” GO annotation</a:t>
            </a:r>
            <a:endParaRPr lang="en-US" dirty="0" smtClean="0"/>
          </a:p>
          <a:p>
            <a:r>
              <a:rPr lang="en-US" dirty="0" smtClean="0"/>
              <a:t>Map these onto HAMAP ortholog families (~50) and </a:t>
            </a:r>
            <a:r>
              <a:rPr lang="en-US" dirty="0" err="1" smtClean="0"/>
              <a:t>Pfam</a:t>
            </a:r>
            <a:r>
              <a:rPr lang="en-US" dirty="0" smtClean="0"/>
              <a:t> domains (~120)</a:t>
            </a:r>
          </a:p>
          <a:p>
            <a:r>
              <a:rPr lang="en-US" dirty="0" smtClean="0"/>
              <a:t>HAMAP: High-quality Automated and Manual Annotation of microbial Proteomes</a:t>
            </a:r>
            <a:endParaRPr lang="en-US" dirty="0" smtClean="0"/>
          </a:p>
          <a:p>
            <a:r>
              <a:rPr lang="en-US" dirty="0" smtClean="0"/>
              <a:t>Manually curate these data for proteins/domains that might affect GC content.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Procedure 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Calculate GC content at</a:t>
            </a:r>
            <a:r>
              <a:rPr lang="en-US" dirty="0" smtClean="0"/>
              <a:t> 4-fold </a:t>
            </a:r>
            <a:r>
              <a:rPr lang="en-US" dirty="0" smtClean="0"/>
              <a:t>sites for HAMAP species</a:t>
            </a:r>
            <a:r>
              <a:rPr lang="en-US" dirty="0" smtClean="0"/>
              <a:t>.</a:t>
            </a:r>
          </a:p>
          <a:p>
            <a:r>
              <a:rPr lang="en-US" dirty="0" smtClean="0"/>
              <a:t>Build a phylogeny using 16S </a:t>
            </a:r>
            <a:r>
              <a:rPr lang="en-US" dirty="0" err="1" smtClean="0"/>
              <a:t>rDNA</a:t>
            </a:r>
            <a:r>
              <a:rPr lang="en-US" dirty="0" smtClean="0"/>
              <a:t> sequence.</a:t>
            </a:r>
          </a:p>
          <a:p>
            <a:r>
              <a:rPr lang="en-US" dirty="0" smtClean="0"/>
              <a:t>Statistical approach: Independent phylogenetic contrasts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Genotyping Calibration</a:t>
            </a:r>
            <a:endParaRPr lang="en-US" dirty="0"/>
          </a:p>
        </p:txBody>
      </p:sp>
      <p:pic>
        <p:nvPicPr>
          <p:cNvPr id="4" name="Content Placeholder 3" descr="SNP_Graphz.pdf"/>
          <p:cNvPicPr>
            <a:picLocks noGrp="1" noChangeAspect="1"/>
          </p:cNvPicPr>
          <p:nvPr>
            <p:ph idx="1"/>
          </p:nvPr>
        </p:nvPicPr>
        <mc:AlternateContent>
          <mc:Choice xmlns:ma="http://schemas.microsoft.com/office/mac/drawingml/2008/main" Requires="ma">
            <p:blipFill>
              <a:blip r:embed="rId2"/>
              <a:srcRect l="-40915" r="-40915"/>
              <a:stretch>
                <a:fillRect/>
              </a:stretch>
            </p:blipFill>
          </mc:Choice>
          <mc:Fallback>
            <p:blipFill>
              <a:blip r:embed="rId3"/>
              <a:srcRect l="-40915" r="-40915"/>
              <a:stretch>
                <a:fillRect/>
              </a:stretch>
            </p:blipFill>
          </mc:Fallback>
        </mc:AlternateContent>
        <p:spPr/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Status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Nathan is building 16S </a:t>
            </a:r>
            <a:r>
              <a:rPr lang="en-US" dirty="0" err="1" smtClean="0"/>
              <a:t>rDNA</a:t>
            </a:r>
            <a:r>
              <a:rPr lang="en-US" dirty="0" smtClean="0"/>
              <a:t> phylogenies for my organisms, and recollecting GC content data.</a:t>
            </a:r>
          </a:p>
          <a:p>
            <a:r>
              <a:rPr lang="en-US" dirty="0" smtClean="0"/>
              <a:t>Casey is annotating the HAMAP and </a:t>
            </a:r>
            <a:r>
              <a:rPr lang="en-US" dirty="0" err="1" smtClean="0"/>
              <a:t>Pfam</a:t>
            </a:r>
            <a:r>
              <a:rPr lang="en-US" dirty="0" smtClean="0"/>
              <a:t> datasets.</a:t>
            </a:r>
          </a:p>
          <a:p>
            <a:pPr>
              <a:buNone/>
            </a:pPr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Issues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Should I control for codon usage?</a:t>
            </a:r>
          </a:p>
          <a:p>
            <a:r>
              <a:rPr lang="en-US" dirty="0" smtClean="0"/>
              <a:t>Power analysis:</a:t>
            </a:r>
            <a:r>
              <a:rPr lang="en-US" dirty="0" smtClean="0"/>
              <a:t> Is this project worthwhile?</a:t>
            </a:r>
            <a:endParaRPr lang="en-US" dirty="0" smtClean="0"/>
          </a:p>
          <a:p>
            <a:r>
              <a:rPr lang="en-US" dirty="0" smtClean="0"/>
              <a:t>Statistical inference</a:t>
            </a:r>
            <a:r>
              <a:rPr lang="en-US" dirty="0" smtClean="0"/>
              <a:t>: are there better/more powerful methods out there?</a:t>
            </a:r>
          </a:p>
          <a:p>
            <a:r>
              <a:rPr lang="en-US" dirty="0" smtClean="0"/>
              <a:t>Ecology: should I collect these metadata, and can I infer ecological effects if my results are not significant?</a:t>
            </a:r>
          </a:p>
          <a:p>
            <a:r>
              <a:rPr lang="en-US" dirty="0" smtClean="0"/>
              <a:t>Interactions/correlations between repair genes and environment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Thoughts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Given a negative result and enough power, can I infer that ecological effects play a greater role in shaping genome content?</a:t>
            </a:r>
          </a:p>
          <a:p>
            <a:r>
              <a:rPr lang="en-US" dirty="0" smtClean="0"/>
              <a:t>I’d rather finish this project, than work on these ecological questions.</a:t>
            </a:r>
          </a:p>
          <a:p>
            <a:r>
              <a:rPr lang="en-US" dirty="0" smtClean="0"/>
              <a:t>What should I do if power is inadequate?</a:t>
            </a:r>
          </a:p>
          <a:p>
            <a:r>
              <a:rPr lang="en-US" dirty="0" smtClean="0"/>
              <a:t>Any thoughts on statistical design?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20958"/>
            <a:ext cx="8229600" cy="1143000"/>
          </a:xfrm>
        </p:spPr>
        <p:txBody>
          <a:bodyPr/>
          <a:lstStyle/>
          <a:p>
            <a:r>
              <a:rPr lang="en-US" dirty="0" smtClean="0"/>
              <a:t>“Movie” of Fixations over time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movie_graphs.pdf"/>
          <p:cNvPicPr>
            <a:picLocks noGrp="1" noChangeAspect="1"/>
          </p:cNvPicPr>
          <p:nvPr>
            <p:ph idx="1"/>
          </p:nvPr>
        </p:nvPicPr>
        <mc:AlternateContent>
          <mc:Choice xmlns:ma="http://schemas.microsoft.com/office/mac/drawingml/2008/main" Requires="ma">
            <p:blipFill>
              <a:blip r:embed="rId2"/>
              <a:srcRect l="-40915" r="-40915"/>
              <a:stretch>
                <a:fillRect/>
              </a:stretch>
            </p:blipFill>
          </mc:Choice>
          <mc:Fallback>
            <p:blipFill>
              <a:blip r:embed="rId3"/>
              <a:srcRect l="-40915" r="-40915"/>
              <a:stretch>
                <a:fillRect/>
              </a:stretch>
            </p:blipFill>
          </mc:Fallback>
        </mc:AlternateContent>
        <p:spPr/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 descr="movie_graphs.pdf"/>
          <p:cNvPicPr>
            <a:picLocks noGrp="1" noChangeAspect="1"/>
          </p:cNvPicPr>
          <p:nvPr>
            <p:ph idx="1"/>
          </p:nvPr>
        </p:nvPicPr>
        <mc:AlternateContent>
          <mc:Choice xmlns:ma="http://schemas.microsoft.com/office/mac/drawingml/2008/main" Requires="ma">
            <p:blipFill>
              <a:blip r:embed="rId2"/>
              <a:srcRect l="-40915" r="-40915"/>
              <a:stretch>
                <a:fillRect/>
              </a:stretch>
            </p:blipFill>
          </mc:Choice>
          <mc:Fallback>
            <p:blipFill>
              <a:blip r:embed="rId3"/>
              <a:srcRect l="-40915" r="-40915"/>
              <a:stretch>
                <a:fillRect/>
              </a:stretch>
            </p:blipFill>
          </mc:Fallback>
        </mc:AlternateContent>
        <p:spPr/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182</TotalTime>
  <Words>535</Words>
  <Application>Microsoft Macintosh PowerPoint</Application>
  <PresentationFormat>On-screen Show (4:3)</PresentationFormat>
  <Paragraphs>65</Paragraphs>
  <Slides>62</Slides>
  <Notes>0</Notes>
  <HiddenSlides>0</HiddenSlides>
  <MMClips>0</MMClips>
  <ScaleCrop>false</ScaleCrop>
  <HeadingPairs>
    <vt:vector size="4" baseType="variant">
      <vt:variant>
        <vt:lpstr>Design Template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3" baseType="lpstr">
      <vt:lpstr>Office Theme</vt:lpstr>
      <vt:lpstr>Lab Presentation II: Attack of the Clones</vt:lpstr>
      <vt:lpstr>Outline </vt:lpstr>
      <vt:lpstr>Project: The Genotyping </vt:lpstr>
      <vt:lpstr>Genotyping: Analysis Pipeline </vt:lpstr>
      <vt:lpstr>Genotyping Calibration</vt:lpstr>
      <vt:lpstr>Genotyping Calibration</vt:lpstr>
      <vt:lpstr>“Movie” of Fixations over time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Comparison of Data between Mixed Pop. Datasets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10K clone phylogeny</vt:lpstr>
      <vt:lpstr>Comparison of Allele Frequency measurements: Clones versus Mixed Populations</vt:lpstr>
      <vt:lpstr>Slide 53</vt:lpstr>
      <vt:lpstr>Questions/Directions</vt:lpstr>
      <vt:lpstr>Repair Gene Project</vt:lpstr>
      <vt:lpstr>Known µ rates and composition</vt:lpstr>
      <vt:lpstr>Project Outline</vt:lpstr>
      <vt:lpstr>Procedure I</vt:lpstr>
      <vt:lpstr>Procedure II</vt:lpstr>
      <vt:lpstr>Status</vt:lpstr>
      <vt:lpstr>Issues</vt:lpstr>
      <vt:lpstr>Thoughts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Lab Presentation II</dc:title>
  <dc:creator>Rohan</dc:creator>
  <cp:lastModifiedBy>Rohan</cp:lastModifiedBy>
  <cp:revision>13</cp:revision>
  <dcterms:created xsi:type="dcterms:W3CDTF">2010-09-24T15:16:24Z</dcterms:created>
  <dcterms:modified xsi:type="dcterms:W3CDTF">2010-09-24T18:17:27Z</dcterms:modified>
</cp:coreProperties>
</file>